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0"/>
  </p:notesMasterIdLst>
  <p:handoutMasterIdLst>
    <p:handoutMasterId r:id="rId31"/>
  </p:handoutMasterIdLst>
  <p:sldIdLst>
    <p:sldId id="274" r:id="rId3"/>
    <p:sldId id="276" r:id="rId4"/>
    <p:sldId id="427" r:id="rId5"/>
    <p:sldId id="353" r:id="rId6"/>
    <p:sldId id="395" r:id="rId7"/>
    <p:sldId id="424" r:id="rId8"/>
    <p:sldId id="421" r:id="rId9"/>
    <p:sldId id="397" r:id="rId10"/>
    <p:sldId id="431" r:id="rId11"/>
    <p:sldId id="432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33" r:id="rId21"/>
    <p:sldId id="436" r:id="rId22"/>
    <p:sldId id="411" r:id="rId23"/>
    <p:sldId id="412" r:id="rId24"/>
    <p:sldId id="413" r:id="rId25"/>
    <p:sldId id="414" r:id="rId26"/>
    <p:sldId id="435" r:id="rId27"/>
    <p:sldId id="419" r:id="rId28"/>
    <p:sldId id="420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6C782"/>
    <a:srgbClr val="F0A22E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39" autoAdjust="0"/>
    <p:restoredTop sz="94533" autoAdjust="0"/>
  </p:normalViewPr>
  <p:slideViewPr>
    <p:cSldViewPr>
      <p:cViewPr>
        <p:scale>
          <a:sx n="90" d="100"/>
          <a:sy n="90" d="100"/>
        </p:scale>
        <p:origin x="-326" y="-3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1/23/2017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834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1/23/2017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555/php-fundamentals-january-201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hop.oreilly.com/product/0636920043034.do" TargetMode="External"/><Relationship Id="rId7" Type="http://schemas.openxmlformats.org/officeDocument/2006/relationships/image" Target="../media/image56.jpeg"/><Relationship Id="rId2" Type="http://schemas.openxmlformats.org/officeDocument/2006/relationships/hyperlink" Target="http://ph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hyperlink" Target="http://www.wrox.com/WileyCDA/WroxTitle/Beginning-PHP5-Apache-and-MySQL-Web-Development.productCd-0764579665.html" TargetMode="External"/><Relationship Id="rId4" Type="http://schemas.openxmlformats.org/officeDocument/2006/relationships/hyperlink" Target="http://www.amazon.com/MySQL-Development-Edition-Developers-Library/dp/0321833899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61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hp-basics/" TargetMode="External"/><Relationship Id="rId21" Type="http://schemas.openxmlformats.org/officeDocument/2006/relationships/image" Target="../media/image65.png"/><Relationship Id="rId7" Type="http://schemas.openxmlformats.org/officeDocument/2006/relationships/image" Target="../media/image58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5" Type="http://schemas.openxmlformats.org/officeDocument/2006/relationships/image" Target="../media/image62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6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9.png"/><Relationship Id="rId14" Type="http://schemas.openxmlformats.org/officeDocument/2006/relationships/hyperlink" Target="http://www.infragistics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softuni.bg/trainings/fasttracks/details/1033" TargetMode="Externa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70612" y="1080338"/>
            <a:ext cx="5324941" cy="1087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PHP Fundamentals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0612" y="2286000"/>
            <a:ext cx="5324941" cy="699338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558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457"/>
            <a:ext cx="3187614" cy="444343"/>
          </a:xfrm>
        </p:spPr>
        <p:txBody>
          <a:bodyPr/>
          <a:lstStyle/>
          <a:p>
            <a:r>
              <a:rPr lang="en-US" dirty="0" smtClean="0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1197143"/>
            <a:ext cx="3200400" cy="1684210"/>
          </a:xfrm>
          <a:prstGeom prst="rect">
            <a:avLst/>
          </a:prstGeom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9104399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Ivan Yonkov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Training Lead &amp; Trainer @ SoftUni</a:t>
            </a: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5 years of programming experience mainly with Java and PHP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Solid experience as QA engineer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 (2014)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82614" y="1904999"/>
            <a:ext cx="1822254" cy="19070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5266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smtClean="0"/>
              <a:t>Volunteer </a:t>
            </a:r>
            <a:r>
              <a:rPr lang="en-US" dirty="0" smtClean="0"/>
              <a:t>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Developers from the software industry</a:t>
            </a:r>
          </a:p>
          <a:p>
            <a:pPr lvl="1"/>
            <a:r>
              <a:rPr lang="en-US" dirty="0" smtClean="0"/>
              <a:t>Scholarship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4290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4290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PHP Fundamentals: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Lectures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Practical exercises (in class)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Homework (after every lecture or at home) 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Schedule: January 2017</a:t>
            </a:r>
          </a:p>
          <a:p>
            <a:pPr>
              <a:lnSpc>
                <a:spcPct val="110000"/>
              </a:lnSpc>
            </a:pPr>
            <a:r>
              <a:rPr lang="en-US" dirty="0"/>
              <a:t>Teamwork defense dates: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March 2017</a:t>
            </a:r>
          </a:p>
          <a:p>
            <a:pPr>
              <a:lnSpc>
                <a:spcPct val="110000"/>
              </a:lnSpc>
            </a:pPr>
            <a:r>
              <a:rPr lang="en-US" dirty="0"/>
              <a:t>Exam </a:t>
            </a:r>
            <a:r>
              <a:rPr lang="en-US" dirty="0" smtClean="0"/>
              <a:t>date: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19 March 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Structure – PHP Fundamentals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076" y="3429000"/>
            <a:ext cx="4244642" cy="236220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Understand how the Web really </a:t>
            </a:r>
            <a:r>
              <a:rPr lang="en-GB" dirty="0" smtClean="0"/>
              <a:t>works</a:t>
            </a:r>
          </a:p>
          <a:p>
            <a:pPr fontAlgn="base">
              <a:lnSpc>
                <a:spcPct val="110000"/>
              </a:lnSpc>
            </a:pPr>
            <a:r>
              <a:rPr lang="en-GB" dirty="0" smtClean="0"/>
              <a:t>You </a:t>
            </a:r>
            <a:r>
              <a:rPr lang="en-GB" dirty="0"/>
              <a:t>have thousands of PHP applications to choose </a:t>
            </a:r>
            <a:r>
              <a:rPr lang="en-GB" dirty="0" smtClean="0"/>
              <a:t>from</a:t>
            </a:r>
          </a:p>
          <a:p>
            <a:pPr lvl="1" fontAlgn="base">
              <a:lnSpc>
                <a:spcPct val="110000"/>
              </a:lnSpc>
            </a:pPr>
            <a:r>
              <a:rPr lang="en-GB" dirty="0" smtClean="0"/>
              <a:t>Facebook, Twitter, Wikipedia, WordPress, Drupal, Joomla…</a:t>
            </a:r>
          </a:p>
          <a:p>
            <a:pPr lvl="1" fontAlgn="base">
              <a:lnSpc>
                <a:spcPct val="110000"/>
              </a:lnSpc>
            </a:pPr>
            <a:r>
              <a:rPr lang="en-GB" dirty="0"/>
              <a:t>You can use </a:t>
            </a:r>
            <a:r>
              <a:rPr lang="en-GB" dirty="0" smtClean="0"/>
              <a:t>PHP</a:t>
            </a:r>
            <a:r>
              <a:rPr lang="en-GB" dirty="0"/>
              <a:t> to extend existing </a:t>
            </a:r>
            <a:r>
              <a:rPr lang="en-GB" dirty="0" smtClean="0"/>
              <a:t>applications</a:t>
            </a:r>
          </a:p>
          <a:p>
            <a:pPr>
              <a:lnSpc>
                <a:spcPct val="110000"/>
              </a:lnSpc>
            </a:pPr>
            <a:r>
              <a:rPr lang="en-GB" dirty="0"/>
              <a:t>PHP is </a:t>
            </a:r>
            <a:r>
              <a:rPr lang="en-GB" dirty="0" smtClean="0"/>
              <a:t>the </a:t>
            </a:r>
            <a:r>
              <a:rPr lang="en-GB" dirty="0"/>
              <a:t>most widely used server-side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programming</a:t>
            </a:r>
            <a:r>
              <a:rPr lang="en-GB" dirty="0"/>
              <a:t> </a:t>
            </a:r>
            <a:r>
              <a:rPr lang="en-GB" dirty="0" smtClean="0"/>
              <a:t>language.</a:t>
            </a:r>
          </a:p>
          <a:p>
            <a:pPr>
              <a:lnSpc>
                <a:spcPct val="110000"/>
              </a:lnSpc>
            </a:pPr>
            <a:r>
              <a:rPr lang="en-GB" dirty="0" smtClean="0"/>
              <a:t>PHP</a:t>
            </a:r>
            <a:r>
              <a:rPr lang="en-GB" dirty="0"/>
              <a:t> is </a:t>
            </a:r>
            <a:r>
              <a:rPr lang="en-GB" dirty="0" smtClean="0"/>
              <a:t>open source (</a:t>
            </a:r>
            <a:r>
              <a:rPr lang="en-GB" dirty="0"/>
              <a:t>freely available for use</a:t>
            </a:r>
            <a:r>
              <a:rPr lang="en-GB" dirty="0" smtClean="0"/>
              <a:t>)</a:t>
            </a:r>
          </a:p>
          <a:p>
            <a:pPr>
              <a:lnSpc>
                <a:spcPct val="110000"/>
              </a:lnSpc>
            </a:pPr>
            <a:r>
              <a:rPr lang="en-GB" dirty="0" smtClean="0"/>
              <a:t>PHP is platform independent</a:t>
            </a:r>
          </a:p>
          <a:p>
            <a:pPr>
              <a:lnSpc>
                <a:spcPct val="110000"/>
              </a:lnSpc>
            </a:pPr>
            <a:r>
              <a:rPr lang="en-GB" dirty="0" smtClean="0"/>
              <a:t>Supports all major web servers</a:t>
            </a:r>
            <a:endParaRPr lang="en-GB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PHP?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11" y="3816758"/>
            <a:ext cx="3224100" cy="2708244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7343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572000"/>
            <a:ext cx="7185872" cy="820600"/>
          </a:xfrm>
        </p:spPr>
        <p:txBody>
          <a:bodyPr/>
          <a:lstStyle/>
          <a:p>
            <a:r>
              <a:rPr lang="en-US" dirty="0" smtClean="0"/>
              <a:t>PHP Fundamentals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20%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Teamwork: 10%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Teamwork: -10%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This applies if accepted and not delivered 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"PHP Fundamentals"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 </a:t>
            </a:r>
            <a:r>
              <a:rPr lang="en-US" dirty="0"/>
              <a:t>practical problems for 6</a:t>
            </a:r>
            <a:r>
              <a:rPr lang="en-US" dirty="0" smtClean="0"/>
              <a:t> hours</a:t>
            </a:r>
          </a:p>
          <a:p>
            <a:pPr lvl="1"/>
            <a:r>
              <a:rPr lang="en-US" dirty="0"/>
              <a:t>Loops – </a:t>
            </a:r>
            <a:r>
              <a:rPr lang="en-US" dirty="0" smtClean="0"/>
              <a:t>Input forms</a:t>
            </a:r>
          </a:p>
          <a:p>
            <a:pPr lvl="1"/>
            <a:r>
              <a:rPr lang="en-US" dirty="0" smtClean="0"/>
              <a:t>Strings – Input forms, HTML output</a:t>
            </a:r>
          </a:p>
          <a:p>
            <a:pPr lvl="1"/>
            <a:r>
              <a:rPr lang="en-US" dirty="0" smtClean="0"/>
              <a:t>Associative arrays – JSON input, JSON output</a:t>
            </a:r>
          </a:p>
          <a:p>
            <a:pPr lvl="1"/>
            <a:r>
              <a:rPr lang="en-US" dirty="0" smtClean="0"/>
              <a:t>CRUD app – Input forms, validation, OOP, MySQL</a:t>
            </a:r>
          </a:p>
          <a:p>
            <a:r>
              <a:rPr lang="en-US" dirty="0" smtClean="0"/>
              <a:t>You </a:t>
            </a:r>
            <a:r>
              <a:rPr lang="en-US" dirty="0"/>
              <a:t>should code </a:t>
            </a:r>
            <a:r>
              <a:rPr lang="en-US" dirty="0" smtClean="0"/>
              <a:t>in PHP</a:t>
            </a:r>
            <a:endParaRPr lang="en-US" dirty="0"/>
          </a:p>
          <a:p>
            <a:r>
              <a:rPr lang="en-US" dirty="0" smtClean="0"/>
              <a:t>Automated judge system with real-time feedback</a:t>
            </a:r>
          </a:p>
          <a:p>
            <a:pPr lvl="1"/>
            <a:r>
              <a:rPr lang="en-US" dirty="0" smtClean="0">
                <a:hlinkClick r:id="rId2"/>
              </a:rPr>
              <a:t>http://judge.softuni.bg</a:t>
            </a:r>
            <a:endParaRPr lang="en-US" dirty="0" smtClean="0"/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OOP Solutions are evaluated for correctness and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Fundamentals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39624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live workshop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12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Some 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 lvl="1"/>
            <a:r>
              <a:rPr lang="en-US" dirty="0"/>
              <a:t>Others uploaded in the course Web site</a:t>
            </a:r>
          </a:p>
          <a:p>
            <a:pPr>
              <a:spcBef>
                <a:spcPts val="12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1 week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2512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18288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3505200"/>
            <a:ext cx="3467100" cy="23114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127000" dist="88900" dir="5400000" algn="ctr" rotWithShape="0">
              <a:srgbClr val="000000">
                <a:alpha val="94000"/>
              </a:srgbClr>
            </a:outerShdw>
            <a:reflection endPos="0" dist="50800" dir="5400000" sy="-100000" algn="bl" rotWithShape="0"/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</a:t>
            </a:r>
            <a:r>
              <a:rPr lang="en-US" dirty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team</a:t>
            </a:r>
            <a:endParaRPr lang="en-US" dirty="0"/>
          </a:p>
          <a:p>
            <a:pPr lvl="1"/>
            <a:r>
              <a:rPr lang="en-US" dirty="0" smtClean="0"/>
              <a:t>4-6 people</a:t>
            </a:r>
          </a:p>
          <a:p>
            <a:pPr lvl="1"/>
            <a:r>
              <a:rPr lang="en-US" dirty="0" smtClean="0"/>
              <a:t>Automatically formed by the system</a:t>
            </a:r>
          </a:p>
          <a:p>
            <a:r>
              <a:rPr lang="en-US" dirty="0" smtClean="0"/>
              <a:t>Develop </a:t>
            </a: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practical project</a:t>
            </a:r>
          </a:p>
          <a:p>
            <a:pPr lvl="1"/>
            <a:r>
              <a:rPr lang="en-US" dirty="0"/>
              <a:t>Choose from existing projects</a:t>
            </a:r>
          </a:p>
          <a:p>
            <a:pPr lvl="1"/>
            <a:r>
              <a:rPr lang="en-US" dirty="0"/>
              <a:t>Or work on your own idea</a:t>
            </a:r>
          </a:p>
          <a:p>
            <a:r>
              <a:rPr lang="en-US" dirty="0"/>
              <a:t>Public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defense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demonstrate your work live at SoftUni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Teamwork / Practical Project</a:t>
            </a:r>
          </a:p>
        </p:txBody>
      </p:sp>
      <p:pic>
        <p:nvPicPr>
          <p:cNvPr id="6" name="Picture 2" descr="http://www.adpic.de/data/picture/detail/Workflow_Zahnr_der_5046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75612" y="1457325"/>
            <a:ext cx="3429000" cy="3571875"/>
          </a:xfrm>
          <a:prstGeom prst="roundRect">
            <a:avLst>
              <a:gd name="adj" fmla="val 1825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60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PHP Basics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31812" y="1924966"/>
            <a:ext cx="116586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https://softuni.bg/trainings/1555/php-fundamentals-january-2017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Fundamentals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600" dirty="0" smtClean="0"/>
              <a:t>PHP Official Site and Documentation</a:t>
            </a:r>
            <a:endParaRPr lang="en-US" sz="3600" dirty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2"/>
              </a:rPr>
              <a:t>http://</a:t>
            </a:r>
            <a:r>
              <a:rPr lang="en-US" sz="3600" dirty="0" smtClean="0">
                <a:hlinkClick r:id="rId2"/>
              </a:rPr>
              <a:t>php.net</a:t>
            </a:r>
            <a:endParaRPr lang="en-US" sz="3600" dirty="0" smtClean="0"/>
          </a:p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600" dirty="0" smtClean="0"/>
              <a:t>PHP Books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600" dirty="0" smtClean="0">
                <a:hlinkClick r:id="rId3"/>
              </a:rPr>
              <a:t>Learning PHP</a:t>
            </a:r>
            <a:endParaRPr lang="en-US" sz="3600" dirty="0" smtClean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4"/>
              </a:rPr>
              <a:t>PHP and MySQL Web </a:t>
            </a:r>
            <a:r>
              <a:rPr lang="en-US" sz="3600" dirty="0" smtClean="0">
                <a:hlinkClick r:id="rId4"/>
              </a:rPr>
              <a:t>Development</a:t>
            </a:r>
            <a:endParaRPr lang="en-US" sz="3600" dirty="0" smtClean="0">
              <a:hlinkClick r:id="rId5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Resources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040" y="2209800"/>
            <a:ext cx="1524572" cy="1952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382" y="2199166"/>
            <a:ext cx="1488283" cy="195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PHP Basics – Course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https://softuni.bg/courses/php-basics/ 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91803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“</a:t>
            </a:r>
            <a:r>
              <a:rPr lang="en-US" sz="2000" dirty="0" smtClean="0">
                <a:hlinkClick r:id="rId5"/>
              </a:rPr>
              <a:t>PHP/MySQL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 smtClean="0"/>
              <a:t>SoftUni </a:t>
            </a:r>
            <a:r>
              <a:rPr lang="en-US" sz="2000" dirty="0" smtClean="0"/>
              <a:t>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 smtClean="0"/>
          </a:p>
          <a:p>
            <a:pPr marL="0" indent="0" algn="ctr">
              <a:buNone/>
            </a:pPr>
            <a:r>
              <a:rPr lang="en-US" sz="7200" b="1" dirty="0" smtClean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smtClean="0"/>
              <a:t>#PHPFUND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2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639207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PHP Fundamentals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450050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Course Introduction </a:t>
            </a:r>
            <a:r>
              <a:rPr lang="en-US" sz="2800" dirty="0" smtClean="0"/>
              <a:t>– Course Program, Exams, Trainers, Evaluation…</a:t>
            </a:r>
            <a:br>
              <a:rPr lang="en-US" sz="2800" dirty="0" smtClean="0"/>
            </a:b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XAMPP, PHP IDEs </a:t>
            </a:r>
            <a:r>
              <a:rPr lang="en-US" sz="2800" dirty="0" smtClean="0"/>
              <a:t>– PHP, CGI, Web server, Running PHP Scripts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PHP Syntax </a:t>
            </a:r>
            <a:r>
              <a:rPr lang="en-US" sz="2800" dirty="0" smtClean="0"/>
              <a:t>–</a:t>
            </a: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800" dirty="0" smtClean="0"/>
              <a:t>Syntax, data types, variables, operators, expressions…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PHP Flow Control </a:t>
            </a:r>
            <a:r>
              <a:rPr lang="en-US" sz="2800" dirty="0" smtClean="0"/>
              <a:t>– </a:t>
            </a:r>
            <a:r>
              <a:rPr lang="en-GB" sz="2800" dirty="0" smtClean="0"/>
              <a:t>Conditionals, loops, exit, return, require, try…catch, declare 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Arrays and </a:t>
            </a:r>
            <a:r>
              <a:rPr lang="en-US" sz="2800" b="1" dirty="0" smtClean="0">
                <a:solidFill>
                  <a:srgbClr val="F8DC9E"/>
                </a:solidFill>
              </a:rPr>
              <a:t>Strings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Arrays, associative arrays, strings,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objects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rgbClr val="F8DC9E"/>
                </a:solidFill>
              </a:rPr>
              <a:t>Functions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Variadic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functions, type hinting, anonymous functions</a:t>
            </a:r>
            <a:endParaRPr lang="en-US" sz="2800" b="1" dirty="0" smtClean="0">
              <a:solidFill>
                <a:srgbClr val="F8DC9E"/>
              </a:solidFill>
            </a:endParaRP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OOP </a:t>
            </a:r>
            <a:r>
              <a:rPr lang="en-US" sz="2800" dirty="0" smtClean="0"/>
              <a:t>– Creating and using classes and objects</a:t>
            </a:r>
            <a:r>
              <a:rPr lang="en-US" sz="2800" dirty="0"/>
              <a:t>, </a:t>
            </a:r>
            <a:r>
              <a:rPr lang="en-US" sz="2800" dirty="0" smtClean="0"/>
              <a:t>abstraction, </a:t>
            </a:r>
            <a:r>
              <a:rPr lang="en-US" sz="2800" dirty="0"/>
              <a:t>polymorphism </a:t>
            </a:r>
            <a:r>
              <a:rPr lang="en-US" sz="2800" dirty="0" smtClean="0"/>
              <a:t>inheritance, </a:t>
            </a:r>
            <a:r>
              <a:rPr lang="en-US" sz="2800" dirty="0"/>
              <a:t>encapsulation</a:t>
            </a: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PHP Fundamentals – Course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450850" indent="-4508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Working with Forms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GB" sz="2800" dirty="0"/>
              <a:t>GET, POST, HTML escaping, query strings, checkboxes, hidden fields, other input types, URL redirecting, sessions </a:t>
            </a:r>
            <a:endParaRPr lang="en-US" sz="28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Working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with MySQL </a:t>
            </a:r>
            <a:r>
              <a:rPr lang="en-US" sz="2800" dirty="0"/>
              <a:t>–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/>
              <a:t>Using MySQL database and working in </a:t>
            </a:r>
            <a:r>
              <a:rPr lang="en-US" sz="2800" dirty="0" smtClean="0"/>
              <a:t>PHP</a:t>
            </a:r>
            <a:endParaRPr lang="en-US" sz="28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PHP &amp; MySQL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Practical workshop on </a:t>
            </a:r>
            <a:r>
              <a:rPr lang="en-GB" sz="2800" dirty="0"/>
              <a:t>creating </a:t>
            </a:r>
            <a:r>
              <a:rPr lang="en-GB" sz="2800" dirty="0" smtClean="0"/>
              <a:t>end-to-end</a:t>
            </a:r>
            <a:br>
              <a:rPr lang="en-GB" sz="2800" dirty="0" smtClean="0"/>
            </a:br>
            <a:r>
              <a:rPr lang="en-GB" sz="2800" dirty="0" smtClean="0"/>
              <a:t>Web </a:t>
            </a:r>
            <a:r>
              <a:rPr lang="en-GB" sz="2800" dirty="0"/>
              <a:t>applications with PHP and </a:t>
            </a:r>
            <a:r>
              <a:rPr lang="en-GB" sz="2800" dirty="0" smtClean="0"/>
              <a:t>MySQL</a:t>
            </a:r>
          </a:p>
          <a:p>
            <a:pPr marL="450850" indent="-450850">
              <a:lnSpc>
                <a:spcPct val="140000"/>
              </a:lnSpc>
              <a:buFont typeface="+mj-lt"/>
              <a:buAutoNum type="arabicPeriod" startAt="6"/>
            </a:pPr>
            <a:r>
              <a:rPr lang="en-GB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CRUD Application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Exam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Preparation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450850" indent="-4508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Practical Exam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PHP Fundamentals – Course Program (2)</a:t>
            </a:r>
            <a:endParaRPr lang="en-US" dirty="0"/>
          </a:p>
        </p:txBody>
      </p:sp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4882116"/>
            <a:ext cx="2290400" cy="1290622"/>
          </a:xfrm>
          <a:prstGeom prst="rect">
            <a:avLst/>
          </a:prstGeom>
          <a:noFill/>
          <a:scene3d>
            <a:camera prst="orthographicFront">
              <a:rot lat="0" lon="1079997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4876800"/>
            <a:ext cx="2262137" cy="14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3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“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PHP Fundamentals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“Programing Basics"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https://softuni.bg/trainings/courses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requires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4256366"/>
            <a:ext cx="2463800" cy="18478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2209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Stiliyan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Ivanov</a:t>
            </a:r>
            <a:endParaRPr lang="en-US" dirty="0"/>
          </a:p>
          <a:p>
            <a:pPr lvl="1"/>
            <a:r>
              <a:rPr lang="en-US" dirty="0"/>
              <a:t>Web Developer and Technical Trainer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Solid programming experience with </a:t>
            </a:r>
            <a:endParaRPr lang="en-US" sz="3200" dirty="0" smtClean="0"/>
          </a:p>
          <a:p>
            <a:pPr marL="304747" lvl="2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r>
              <a:rPr lang="en-US" sz="3200" dirty="0"/>
              <a:t> </a:t>
            </a:r>
            <a:r>
              <a:rPr lang="en-US" sz="3200" dirty="0" smtClean="0"/>
              <a:t>  PHP </a:t>
            </a:r>
            <a:r>
              <a:rPr lang="en-US" sz="3200" dirty="0"/>
              <a:t>and JavaScript</a:t>
            </a:r>
          </a:p>
          <a:p>
            <a:pPr lvl="1"/>
            <a:r>
              <a:rPr lang="en-US" dirty="0"/>
              <a:t>3 years of experience as </a:t>
            </a:r>
            <a:r>
              <a:rPr lang="en-US" dirty="0" smtClean="0"/>
              <a:t>a trainer</a:t>
            </a:r>
            <a:endParaRPr lang="en-US" dirty="0"/>
          </a:p>
          <a:p>
            <a:pPr lvl="1"/>
            <a:r>
              <a:rPr lang="en-US" dirty="0"/>
              <a:t>Programming since high school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1026" name="Picture 2" descr="C:\Users\Madwings\Desktop\e0a122fb-424c-40f4-9cea-52dea5571d9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412" y="1828800"/>
            <a:ext cx="1757362" cy="175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08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854</Words>
  <Application>Microsoft Office PowerPoint</Application>
  <PresentationFormat>Custom</PresentationFormat>
  <Paragraphs>197</Paragraphs>
  <Slides>27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SoftUni 16x9</vt:lpstr>
      <vt:lpstr>PHP Fundamentals</vt:lpstr>
      <vt:lpstr>Table of Contents</vt:lpstr>
      <vt:lpstr>Questions</vt:lpstr>
      <vt:lpstr>PHP Fundamentals</vt:lpstr>
      <vt:lpstr>PHP Fundamentals – Course Program</vt:lpstr>
      <vt:lpstr>PHP Fundamentals – Course Program (2)</vt:lpstr>
      <vt:lpstr>Warning: Not for Absolute Beginners</vt:lpstr>
      <vt:lpstr>The Trainers Team</vt:lpstr>
      <vt:lpstr>Trainers Team</vt:lpstr>
      <vt:lpstr>Trainers Team</vt:lpstr>
      <vt:lpstr>Volunteer Teaching Assistants</vt:lpstr>
      <vt:lpstr>PHP Fundamentals: More Details </vt:lpstr>
      <vt:lpstr>Training Structure – PHP Fundamentals</vt:lpstr>
      <vt:lpstr>Why PHP?</vt:lpstr>
      <vt:lpstr>Why English?</vt:lpstr>
      <vt:lpstr>PHP Fundamentals</vt:lpstr>
      <vt:lpstr>Scoring System for the "PHP Fundamentals"</vt:lpstr>
      <vt:lpstr>PHP Fundamentals Exam</vt:lpstr>
      <vt:lpstr>Homework Assignments</vt:lpstr>
      <vt:lpstr>Teamwork / Practical Project</vt:lpstr>
      <vt:lpstr>Resources</vt:lpstr>
      <vt:lpstr>Course Web Site &amp; Forums</vt:lpstr>
      <vt:lpstr>PHP Fundamentals Slides and Videos</vt:lpstr>
      <vt:lpstr>PHP Resources</vt:lpstr>
      <vt:lpstr>PHP Basics – Course Intro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Fundamentals, Course Introduction</dc:title>
  <dc:subject>PHP Fundamentals Course</dc:subject>
  <dc:creator/>
  <cp:keywords>PHP, programming, SoftUni, Software University, programming, software development, software engineering, course, Web development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2017-01-23T17:39:49Z</dcterms:modified>
  <cp:category>PHP,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